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</p:sldIdLst>
  <p:sldSz cx="18288000" cy="10287000"/>
  <p:notesSz cx="6858000" cy="9144000"/>
  <p:embeddedFontLst>
    <p:embeddedFont>
      <p:font typeface="Red Hat Display Bold" charset="1" panose="02010803040201060303"/>
      <p:regular r:id="rId11"/>
    </p:embeddedFont>
    <p:embeddedFont>
      <p:font typeface="Inter" charset="1" panose="020B0502030000000004"/>
      <p:regular r:id="rId12"/>
    </p:embeddedFont>
    <p:embeddedFont>
      <p:font typeface="Inter Medium" charset="1" panose="02000503000000020004"/>
      <p:regular r:id="rId13"/>
    </p:embeddedFont>
    <p:embeddedFont>
      <p:font typeface="Bree Serif" charset="1" panose="02000503040000020004"/>
      <p:regular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1.png" Type="http://schemas.openxmlformats.org/officeDocument/2006/relationships/image"/><Relationship Id="rId4" Target="../media/image3.jpe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1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1.png" Type="http://schemas.openxmlformats.org/officeDocument/2006/relationships/image"/><Relationship Id="rId4" Target="../media/image4.png" Type="http://schemas.openxmlformats.org/officeDocument/2006/relationships/image"/><Relationship Id="rId5" Target="../media/image6.jpeg" Type="http://schemas.openxmlformats.org/officeDocument/2006/relationships/image"/><Relationship Id="rId6" Target="../media/image7.jpeg" Type="http://schemas.openxmlformats.org/officeDocument/2006/relationships/image"/><Relationship Id="rId7" Target="../media/image8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1.png" Type="http://schemas.openxmlformats.org/officeDocument/2006/relationships/image"/><Relationship Id="rId4" Target="../media/image9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5295102" y="0"/>
            <a:ext cx="2992898" cy="1374382"/>
          </a:xfrm>
          <a:custGeom>
            <a:avLst/>
            <a:gdLst/>
            <a:ahLst/>
            <a:cxnLst/>
            <a:rect r="r" b="b" t="t" l="l"/>
            <a:pathLst>
              <a:path h="1374382" w="2992898">
                <a:moveTo>
                  <a:pt x="0" y="0"/>
                </a:moveTo>
                <a:lnTo>
                  <a:pt x="2992898" y="0"/>
                </a:lnTo>
                <a:lnTo>
                  <a:pt x="2992898" y="1374382"/>
                </a:lnTo>
                <a:lnTo>
                  <a:pt x="0" y="137438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727177" y="3779711"/>
            <a:ext cx="12235782" cy="29466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384"/>
              </a:lnSpc>
            </a:pPr>
            <a:r>
              <a:rPr lang="en-US" b="true" sz="11384">
                <a:solidFill>
                  <a:srgbClr val="000000"/>
                </a:solidFill>
                <a:latin typeface="Red Hat Display Bold"/>
                <a:ea typeface="Red Hat Display Bold"/>
                <a:cs typeface="Red Hat Display Bold"/>
                <a:sym typeface="Red Hat Display Bold"/>
              </a:rPr>
              <a:t>PEMROGRAMAN PHYTON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2974561" y="6669214"/>
            <a:ext cx="11741013" cy="9584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872"/>
              </a:lnSpc>
              <a:spcBef>
                <a:spcPct val="0"/>
              </a:spcBef>
            </a:pPr>
            <a:r>
              <a:rPr lang="en-US" sz="2766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Apa itu pemrograman? Bahasa apa saja yang digunakan pemrograman? Yuk, kita simak!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66405" y="0"/>
            <a:ext cx="18313134" cy="10287000"/>
          </a:xfrm>
          <a:custGeom>
            <a:avLst/>
            <a:gdLst/>
            <a:ahLst/>
            <a:cxnLst/>
            <a:rect r="r" b="b" t="t" l="l"/>
            <a:pathLst>
              <a:path h="10287000" w="18313134">
                <a:moveTo>
                  <a:pt x="0" y="0"/>
                </a:moveTo>
                <a:lnTo>
                  <a:pt x="18313134" y="0"/>
                </a:lnTo>
                <a:lnTo>
                  <a:pt x="183131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0000"/>
            </a:blip>
            <a:stretch>
              <a:fillRect l="0" t="-49011" r="0" b="-29011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028700" y="8924722"/>
            <a:ext cx="860074" cy="333578"/>
            <a:chOff x="0" y="0"/>
            <a:chExt cx="1146765" cy="444771"/>
          </a:xfrm>
        </p:grpSpPr>
        <p:grpSp>
          <p:nvGrpSpPr>
            <p:cNvPr name="Group 4" id="4"/>
            <p:cNvGrpSpPr/>
            <p:nvPr/>
          </p:nvGrpSpPr>
          <p:grpSpPr>
            <a:xfrm rot="0">
              <a:off x="0" y="0"/>
              <a:ext cx="444771" cy="444771"/>
              <a:chOff x="0" y="0"/>
              <a:chExt cx="812800" cy="812800"/>
            </a:xfrm>
          </p:grpSpPr>
          <p:sp>
            <p:nvSpPr>
              <p:cNvPr name="Freeform 5" id="5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6" id="6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940"/>
                  </a:lnSpc>
                </a:pPr>
              </a:p>
            </p:txBody>
          </p:sp>
        </p:grpSp>
        <p:grpSp>
          <p:nvGrpSpPr>
            <p:cNvPr name="Group 7" id="7"/>
            <p:cNvGrpSpPr/>
            <p:nvPr/>
          </p:nvGrpSpPr>
          <p:grpSpPr>
            <a:xfrm rot="0">
              <a:off x="701994" y="0"/>
              <a:ext cx="444771" cy="444771"/>
              <a:chOff x="0" y="0"/>
              <a:chExt cx="812800" cy="812800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940"/>
                  </a:lnSpc>
                </a:pPr>
              </a:p>
            </p:txBody>
          </p:sp>
        </p:grpSp>
      </p:grpSp>
      <p:sp>
        <p:nvSpPr>
          <p:cNvPr name="TextBox 10" id="10"/>
          <p:cNvSpPr txBox="true"/>
          <p:nvPr/>
        </p:nvSpPr>
        <p:spPr>
          <a:xfrm rot="0">
            <a:off x="15866051" y="990600"/>
            <a:ext cx="1393249" cy="3562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940"/>
              </a:lnSpc>
              <a:spcBef>
                <a:spcPct val="0"/>
              </a:spcBef>
            </a:pPr>
            <a:r>
              <a:rPr lang="en-US" b="true" sz="2100">
                <a:solidFill>
                  <a:srgbClr val="000000"/>
                </a:solidFill>
                <a:latin typeface="Inter Medium"/>
                <a:ea typeface="Inter Medium"/>
                <a:cs typeface="Inter Medium"/>
                <a:sym typeface="Inter Medium"/>
              </a:rPr>
              <a:t>PAGE 02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15295102" y="0"/>
            <a:ext cx="2992898" cy="1374382"/>
          </a:xfrm>
          <a:custGeom>
            <a:avLst/>
            <a:gdLst/>
            <a:ahLst/>
            <a:cxnLst/>
            <a:rect r="r" b="b" t="t" l="l"/>
            <a:pathLst>
              <a:path h="1374382" w="2992898">
                <a:moveTo>
                  <a:pt x="0" y="0"/>
                </a:moveTo>
                <a:lnTo>
                  <a:pt x="2992898" y="0"/>
                </a:lnTo>
                <a:lnTo>
                  <a:pt x="2992898" y="1374382"/>
                </a:lnTo>
                <a:lnTo>
                  <a:pt x="0" y="13743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1028700" y="1028700"/>
            <a:ext cx="13854994" cy="2173241"/>
            <a:chOff x="0" y="0"/>
            <a:chExt cx="18473326" cy="2897655"/>
          </a:xfrm>
        </p:grpSpPr>
        <p:grpSp>
          <p:nvGrpSpPr>
            <p:cNvPr name="Group 13" id="13"/>
            <p:cNvGrpSpPr/>
            <p:nvPr/>
          </p:nvGrpSpPr>
          <p:grpSpPr>
            <a:xfrm rot="0">
              <a:off x="0" y="0"/>
              <a:ext cx="18473326" cy="2897655"/>
              <a:chOff x="0" y="0"/>
              <a:chExt cx="4125592" cy="647125"/>
            </a:xfrm>
          </p:grpSpPr>
          <p:sp>
            <p:nvSpPr>
              <p:cNvPr name="Freeform 14" id="14"/>
              <p:cNvSpPr/>
              <p:nvPr/>
            </p:nvSpPr>
            <p:spPr>
              <a:xfrm flipH="false" flipV="false" rot="0">
                <a:off x="0" y="0"/>
                <a:ext cx="4125592" cy="647125"/>
              </a:xfrm>
              <a:custGeom>
                <a:avLst/>
                <a:gdLst/>
                <a:ahLst/>
                <a:cxnLst/>
                <a:rect r="r" b="b" t="t" l="l"/>
                <a:pathLst>
                  <a:path h="647125" w="4125592">
                    <a:moveTo>
                      <a:pt x="0" y="0"/>
                    </a:moveTo>
                    <a:lnTo>
                      <a:pt x="4125592" y="0"/>
                    </a:lnTo>
                    <a:lnTo>
                      <a:pt x="4125592" y="647125"/>
                    </a:lnTo>
                    <a:lnTo>
                      <a:pt x="0" y="647125"/>
                    </a:lnTo>
                    <a:close/>
                  </a:path>
                </a:pathLst>
              </a:custGeom>
              <a:solidFill>
                <a:srgbClr val="FFDE59"/>
              </a:solidFill>
            </p:spPr>
          </p:sp>
          <p:sp>
            <p:nvSpPr>
              <p:cNvPr name="TextBox 15" id="15"/>
              <p:cNvSpPr txBox="true"/>
              <p:nvPr/>
            </p:nvSpPr>
            <p:spPr>
              <a:xfrm>
                <a:off x="0" y="-38100"/>
                <a:ext cx="4125592" cy="68522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939"/>
                  </a:lnSpc>
                </a:pPr>
              </a:p>
            </p:txBody>
          </p:sp>
        </p:grpSp>
        <p:sp>
          <p:nvSpPr>
            <p:cNvPr name="TextBox 16" id="16"/>
            <p:cNvSpPr txBox="true"/>
            <p:nvPr/>
          </p:nvSpPr>
          <p:spPr>
            <a:xfrm rot="0">
              <a:off x="730260" y="486591"/>
              <a:ext cx="17012805" cy="187684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3787"/>
                </a:lnSpc>
                <a:spcBef>
                  <a:spcPct val="0"/>
                </a:spcBef>
              </a:pPr>
              <a:r>
                <a:rPr lang="en-US" sz="2705">
                  <a:solidFill>
                    <a:srgbClr val="000000"/>
                  </a:solidFill>
                  <a:latin typeface="Inter"/>
                  <a:ea typeface="Inter"/>
                  <a:cs typeface="Inter"/>
                  <a:sym typeface="Inter"/>
                </a:rPr>
                <a:t>Pemrograman adalah proses menulis, menguji, dan merawat perintah atau k</a:t>
              </a:r>
              <a:r>
                <a:rPr lang="en-US" sz="2705" u="none">
                  <a:solidFill>
                    <a:srgbClr val="000000"/>
                  </a:solidFill>
                  <a:latin typeface="Inter"/>
                  <a:ea typeface="Inter"/>
                  <a:cs typeface="Inter"/>
                  <a:sym typeface="Inter"/>
                </a:rPr>
                <a:t>o</a:t>
              </a:r>
              <a:r>
                <a:rPr lang="en-US" sz="2705">
                  <a:solidFill>
                    <a:srgbClr val="000000"/>
                  </a:solidFill>
                  <a:latin typeface="Inter"/>
                  <a:ea typeface="Inter"/>
                  <a:cs typeface="Inter"/>
                  <a:sym typeface="Inter"/>
                </a:rPr>
                <a:t>de agar k</a:t>
              </a:r>
              <a:r>
                <a:rPr lang="en-US" sz="2705" u="none">
                  <a:solidFill>
                    <a:srgbClr val="000000"/>
                  </a:solidFill>
                  <a:latin typeface="Inter"/>
                  <a:ea typeface="Inter"/>
                  <a:cs typeface="Inter"/>
                  <a:sym typeface="Inter"/>
                </a:rPr>
                <a:t>om</a:t>
              </a:r>
              <a:r>
                <a:rPr lang="en-US" sz="2705">
                  <a:solidFill>
                    <a:srgbClr val="000000"/>
                  </a:solidFill>
                  <a:latin typeface="Inter"/>
                  <a:ea typeface="Inter"/>
                  <a:cs typeface="Inter"/>
                  <a:sym typeface="Inter"/>
                </a:rPr>
                <a:t>puter bisa melakukan tugas tertentu. Proses ini menggunakan bahasa khusus yang dimengerti oleh mesin. </a:t>
              </a:r>
            </a:p>
          </p:txBody>
        </p:sp>
      </p:grpSp>
      <p:sp>
        <p:nvSpPr>
          <p:cNvPr name="Freeform 17" id="17"/>
          <p:cNvSpPr/>
          <p:nvPr/>
        </p:nvSpPr>
        <p:spPr>
          <a:xfrm flipH="false" flipV="false" rot="0">
            <a:off x="1571628" y="4551049"/>
            <a:ext cx="3969464" cy="3969464"/>
          </a:xfrm>
          <a:custGeom>
            <a:avLst/>
            <a:gdLst/>
            <a:ahLst/>
            <a:cxnLst/>
            <a:rect r="r" b="b" t="t" l="l"/>
            <a:pathLst>
              <a:path h="3969464" w="3969464">
                <a:moveTo>
                  <a:pt x="0" y="0"/>
                </a:moveTo>
                <a:lnTo>
                  <a:pt x="3969464" y="0"/>
                </a:lnTo>
                <a:lnTo>
                  <a:pt x="3969464" y="3969464"/>
                </a:lnTo>
                <a:lnTo>
                  <a:pt x="0" y="396946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6211816" y="4633217"/>
            <a:ext cx="4342086" cy="3805128"/>
          </a:xfrm>
          <a:custGeom>
            <a:avLst/>
            <a:gdLst/>
            <a:ahLst/>
            <a:cxnLst/>
            <a:rect r="r" b="b" t="t" l="l"/>
            <a:pathLst>
              <a:path h="3805128" w="4342086">
                <a:moveTo>
                  <a:pt x="0" y="0"/>
                </a:moveTo>
                <a:lnTo>
                  <a:pt x="4342086" y="0"/>
                </a:lnTo>
                <a:lnTo>
                  <a:pt x="4342086" y="3805127"/>
                </a:lnTo>
                <a:lnTo>
                  <a:pt x="0" y="380512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28515" t="0" r="-27575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1224368" y="4913827"/>
            <a:ext cx="5184328" cy="3243908"/>
          </a:xfrm>
          <a:custGeom>
            <a:avLst/>
            <a:gdLst/>
            <a:ahLst/>
            <a:cxnLst/>
            <a:rect r="r" b="b" t="t" l="l"/>
            <a:pathLst>
              <a:path h="3243908" w="5184328">
                <a:moveTo>
                  <a:pt x="0" y="0"/>
                </a:moveTo>
                <a:lnTo>
                  <a:pt x="5184328" y="0"/>
                </a:lnTo>
                <a:lnTo>
                  <a:pt x="5184328" y="3243908"/>
                </a:lnTo>
                <a:lnTo>
                  <a:pt x="0" y="324390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20" id="20"/>
          <p:cNvSpPr txBox="true"/>
          <p:nvPr/>
        </p:nvSpPr>
        <p:spPr>
          <a:xfrm rot="0">
            <a:off x="5199795" y="3591116"/>
            <a:ext cx="6366129" cy="5136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4282"/>
              </a:lnSpc>
              <a:spcBef>
                <a:spcPct val="0"/>
              </a:spcBef>
            </a:pPr>
            <a:r>
              <a:rPr lang="en-US" sz="3058" strike="noStrike" u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Jenis-jenis bahasa pemrograman: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5134" y="0"/>
            <a:ext cx="18313134" cy="10287000"/>
          </a:xfrm>
          <a:custGeom>
            <a:avLst/>
            <a:gdLst/>
            <a:ahLst/>
            <a:cxnLst/>
            <a:rect r="r" b="b" t="t" l="l"/>
            <a:pathLst>
              <a:path h="10287000" w="18313134">
                <a:moveTo>
                  <a:pt x="0" y="0"/>
                </a:moveTo>
                <a:lnTo>
                  <a:pt x="18313134" y="0"/>
                </a:lnTo>
                <a:lnTo>
                  <a:pt x="183131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0000"/>
            </a:blip>
            <a:stretch>
              <a:fillRect l="0" t="-49011" r="0" b="-29011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5866051" y="990600"/>
            <a:ext cx="1393249" cy="3562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940"/>
              </a:lnSpc>
              <a:spcBef>
                <a:spcPct val="0"/>
              </a:spcBef>
            </a:pPr>
            <a:r>
              <a:rPr lang="en-US" b="true" sz="2100">
                <a:solidFill>
                  <a:srgbClr val="000000"/>
                </a:solidFill>
                <a:latin typeface="Inter Medium"/>
                <a:ea typeface="Inter Medium"/>
                <a:cs typeface="Inter Medium"/>
                <a:sym typeface="Inter Medium"/>
              </a:rPr>
              <a:t>PAGE 02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5295102" y="0"/>
            <a:ext cx="2992898" cy="1374382"/>
          </a:xfrm>
          <a:custGeom>
            <a:avLst/>
            <a:gdLst/>
            <a:ahLst/>
            <a:cxnLst/>
            <a:rect r="r" b="b" t="t" l="l"/>
            <a:pathLst>
              <a:path h="1374382" w="2992898">
                <a:moveTo>
                  <a:pt x="0" y="0"/>
                </a:moveTo>
                <a:lnTo>
                  <a:pt x="2992898" y="0"/>
                </a:lnTo>
                <a:lnTo>
                  <a:pt x="2992898" y="1374382"/>
                </a:lnTo>
                <a:lnTo>
                  <a:pt x="0" y="13743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028700" y="1768584"/>
            <a:ext cx="15338075" cy="9436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840"/>
              </a:lnSpc>
              <a:spcBef>
                <a:spcPct val="0"/>
              </a:spcBef>
            </a:pPr>
            <a:r>
              <a:rPr lang="en-US" b="true" sz="5600">
                <a:solidFill>
                  <a:srgbClr val="000000"/>
                </a:solidFill>
                <a:latin typeface="Red Hat Display Bold"/>
                <a:ea typeface="Red Hat Display Bold"/>
                <a:cs typeface="Red Hat Display Bold"/>
                <a:sym typeface="Red Hat Display Bold"/>
              </a:rPr>
              <a:t>VIDEO TUTORIAL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5134" y="0"/>
            <a:ext cx="18313134" cy="10287000"/>
          </a:xfrm>
          <a:custGeom>
            <a:avLst/>
            <a:gdLst/>
            <a:ahLst/>
            <a:cxnLst/>
            <a:rect r="r" b="b" t="t" l="l"/>
            <a:pathLst>
              <a:path h="10287000" w="18313134">
                <a:moveTo>
                  <a:pt x="0" y="0"/>
                </a:moveTo>
                <a:lnTo>
                  <a:pt x="18313134" y="0"/>
                </a:lnTo>
                <a:lnTo>
                  <a:pt x="183131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0000"/>
            </a:blip>
            <a:stretch>
              <a:fillRect l="0" t="-49011" r="0" b="-29011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5866051" y="990600"/>
            <a:ext cx="1393249" cy="3562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940"/>
              </a:lnSpc>
              <a:spcBef>
                <a:spcPct val="0"/>
              </a:spcBef>
            </a:pPr>
            <a:r>
              <a:rPr lang="en-US" b="true" sz="2100">
                <a:solidFill>
                  <a:srgbClr val="000000"/>
                </a:solidFill>
                <a:latin typeface="Inter Medium"/>
                <a:ea typeface="Inter Medium"/>
                <a:cs typeface="Inter Medium"/>
                <a:sym typeface="Inter Medium"/>
              </a:rPr>
              <a:t>PAGE 02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5295102" y="0"/>
            <a:ext cx="2992898" cy="1374382"/>
          </a:xfrm>
          <a:custGeom>
            <a:avLst/>
            <a:gdLst/>
            <a:ahLst/>
            <a:cxnLst/>
            <a:rect r="r" b="b" t="t" l="l"/>
            <a:pathLst>
              <a:path h="1374382" w="2992898">
                <a:moveTo>
                  <a:pt x="0" y="0"/>
                </a:moveTo>
                <a:lnTo>
                  <a:pt x="2992898" y="0"/>
                </a:lnTo>
                <a:lnTo>
                  <a:pt x="2992898" y="1374382"/>
                </a:lnTo>
                <a:lnTo>
                  <a:pt x="0" y="13743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4597251" y="2981110"/>
            <a:ext cx="10016653" cy="1937708"/>
            <a:chOff x="0" y="0"/>
            <a:chExt cx="13355537" cy="2583611"/>
          </a:xfrm>
        </p:grpSpPr>
        <p:grpSp>
          <p:nvGrpSpPr>
            <p:cNvPr name="Group 6" id="6"/>
            <p:cNvGrpSpPr/>
            <p:nvPr/>
          </p:nvGrpSpPr>
          <p:grpSpPr>
            <a:xfrm rot="0">
              <a:off x="0" y="0"/>
              <a:ext cx="13355537" cy="2583611"/>
              <a:chOff x="0" y="0"/>
              <a:chExt cx="2799030" cy="541469"/>
            </a:xfrm>
          </p:grpSpPr>
          <p:sp>
            <p:nvSpPr>
              <p:cNvPr name="Freeform 7" id="7"/>
              <p:cNvSpPr/>
              <p:nvPr/>
            </p:nvSpPr>
            <p:spPr>
              <a:xfrm flipH="false" flipV="false" rot="0">
                <a:off x="0" y="0"/>
                <a:ext cx="2799030" cy="541469"/>
              </a:xfrm>
              <a:custGeom>
                <a:avLst/>
                <a:gdLst/>
                <a:ahLst/>
                <a:cxnLst/>
                <a:rect r="r" b="b" t="t" l="l"/>
                <a:pathLst>
                  <a:path h="541469" w="2799030">
                    <a:moveTo>
                      <a:pt x="0" y="0"/>
                    </a:moveTo>
                    <a:lnTo>
                      <a:pt x="2799030" y="0"/>
                    </a:lnTo>
                    <a:lnTo>
                      <a:pt x="2799030" y="541469"/>
                    </a:lnTo>
                    <a:lnTo>
                      <a:pt x="0" y="541469"/>
                    </a:lnTo>
                    <a:close/>
                  </a:path>
                </a:pathLst>
              </a:custGeom>
              <a:solidFill>
                <a:srgbClr val="FFDE59"/>
              </a:solidFill>
            </p:spPr>
          </p:sp>
          <p:sp>
            <p:nvSpPr>
              <p:cNvPr name="TextBox 8" id="8"/>
              <p:cNvSpPr txBox="true"/>
              <p:nvPr/>
            </p:nvSpPr>
            <p:spPr>
              <a:xfrm>
                <a:off x="0" y="-38100"/>
                <a:ext cx="2799030" cy="57956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940"/>
                  </a:lnSpc>
                </a:pPr>
              </a:p>
            </p:txBody>
          </p:sp>
        </p:grpSp>
        <p:sp>
          <p:nvSpPr>
            <p:cNvPr name="TextBox 9" id="9"/>
            <p:cNvSpPr txBox="true"/>
            <p:nvPr/>
          </p:nvSpPr>
          <p:spPr>
            <a:xfrm rot="0">
              <a:off x="395244" y="712119"/>
              <a:ext cx="12410943" cy="125981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3899"/>
                </a:lnSpc>
                <a:spcBef>
                  <a:spcPct val="0"/>
                </a:spcBef>
              </a:pPr>
              <a:r>
                <a:rPr lang="en-US" sz="2785">
                  <a:solidFill>
                    <a:srgbClr val="000000"/>
                  </a:solidFill>
                  <a:latin typeface="Inter"/>
                  <a:ea typeface="Inter"/>
                  <a:cs typeface="Inter"/>
                  <a:sym typeface="Inter"/>
                </a:rPr>
                <a:t>Python adalah bahasa pemrograman tingkat tinggi yang bersifat multiguna, mudah dipelajari, dan populer. </a:t>
              </a: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1189410" y="2981110"/>
            <a:ext cx="2977030" cy="2608880"/>
          </a:xfrm>
          <a:custGeom>
            <a:avLst/>
            <a:gdLst/>
            <a:ahLst/>
            <a:cxnLst/>
            <a:rect r="r" b="b" t="t" l="l"/>
            <a:pathLst>
              <a:path h="2608880" w="2977030">
                <a:moveTo>
                  <a:pt x="0" y="0"/>
                </a:moveTo>
                <a:lnTo>
                  <a:pt x="2977031" y="0"/>
                </a:lnTo>
                <a:lnTo>
                  <a:pt x="2977031" y="2608879"/>
                </a:lnTo>
                <a:lnTo>
                  <a:pt x="0" y="26088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8515" t="0" r="-27575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189410" y="5856689"/>
            <a:ext cx="4066553" cy="2544500"/>
          </a:xfrm>
          <a:custGeom>
            <a:avLst/>
            <a:gdLst/>
            <a:ahLst/>
            <a:cxnLst/>
            <a:rect r="r" b="b" t="t" l="l"/>
            <a:pathLst>
              <a:path h="2544500" w="4066553">
                <a:moveTo>
                  <a:pt x="0" y="0"/>
                </a:moveTo>
                <a:lnTo>
                  <a:pt x="4066554" y="0"/>
                </a:lnTo>
                <a:lnTo>
                  <a:pt x="4066554" y="2544501"/>
                </a:lnTo>
                <a:lnTo>
                  <a:pt x="0" y="254450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6876076" y="5856689"/>
            <a:ext cx="4535849" cy="2544500"/>
          </a:xfrm>
          <a:custGeom>
            <a:avLst/>
            <a:gdLst/>
            <a:ahLst/>
            <a:cxnLst/>
            <a:rect r="r" b="b" t="t" l="l"/>
            <a:pathLst>
              <a:path h="2544500" w="4535849">
                <a:moveTo>
                  <a:pt x="0" y="0"/>
                </a:moveTo>
                <a:lnTo>
                  <a:pt x="4535848" y="0"/>
                </a:lnTo>
                <a:lnTo>
                  <a:pt x="4535848" y="2544501"/>
                </a:lnTo>
                <a:lnTo>
                  <a:pt x="0" y="254450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2794046" y="5856689"/>
            <a:ext cx="3072004" cy="2544500"/>
          </a:xfrm>
          <a:custGeom>
            <a:avLst/>
            <a:gdLst/>
            <a:ahLst/>
            <a:cxnLst/>
            <a:rect r="r" b="b" t="t" l="l"/>
            <a:pathLst>
              <a:path h="2544500" w="3072004">
                <a:moveTo>
                  <a:pt x="0" y="0"/>
                </a:moveTo>
                <a:lnTo>
                  <a:pt x="3072005" y="0"/>
                </a:lnTo>
                <a:lnTo>
                  <a:pt x="3072005" y="2544501"/>
                </a:lnTo>
                <a:lnTo>
                  <a:pt x="0" y="254450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-7201" r="0" b="-18875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1028700" y="777985"/>
            <a:ext cx="15338075" cy="19342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840"/>
              </a:lnSpc>
              <a:spcBef>
                <a:spcPct val="0"/>
              </a:spcBef>
            </a:pPr>
            <a:r>
              <a:rPr lang="en-US" b="true" sz="5600">
                <a:solidFill>
                  <a:srgbClr val="000000"/>
                </a:solidFill>
                <a:latin typeface="Red Hat Display Bold"/>
                <a:ea typeface="Red Hat Display Bold"/>
                <a:cs typeface="Red Hat Display Bold"/>
                <a:sym typeface="Red Hat Display Bold"/>
              </a:rPr>
              <a:t>APA ITU BAHASA PEMRROGRAMAN PHYTON?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317252" y="8344040"/>
            <a:ext cx="3810870" cy="5136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282"/>
              </a:lnSpc>
              <a:spcBef>
                <a:spcPct val="0"/>
              </a:spcBef>
            </a:pPr>
            <a:r>
              <a:rPr lang="en-US" sz="3058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Kecerdasan Buatan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6719930" y="8344040"/>
            <a:ext cx="4691994" cy="5136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282"/>
              </a:lnSpc>
              <a:spcBef>
                <a:spcPct val="0"/>
              </a:spcBef>
            </a:pPr>
            <a:r>
              <a:rPr lang="en-US" sz="3058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Pengembangan Website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3164524" y="8344040"/>
            <a:ext cx="2514347" cy="5136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282"/>
              </a:lnSpc>
              <a:spcBef>
                <a:spcPct val="0"/>
              </a:spcBef>
            </a:pPr>
            <a:r>
              <a:rPr lang="en-US" sz="3058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Analisis Data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5134" y="0"/>
            <a:ext cx="18313134" cy="10287000"/>
          </a:xfrm>
          <a:custGeom>
            <a:avLst/>
            <a:gdLst/>
            <a:ahLst/>
            <a:cxnLst/>
            <a:rect r="r" b="b" t="t" l="l"/>
            <a:pathLst>
              <a:path h="10287000" w="18313134">
                <a:moveTo>
                  <a:pt x="0" y="0"/>
                </a:moveTo>
                <a:lnTo>
                  <a:pt x="18313134" y="0"/>
                </a:lnTo>
                <a:lnTo>
                  <a:pt x="1831313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0000"/>
            </a:blip>
            <a:stretch>
              <a:fillRect l="0" t="-49011" r="0" b="-29011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295102" y="0"/>
            <a:ext cx="2992898" cy="1374382"/>
          </a:xfrm>
          <a:custGeom>
            <a:avLst/>
            <a:gdLst/>
            <a:ahLst/>
            <a:cxnLst/>
            <a:rect r="r" b="b" t="t" l="l"/>
            <a:pathLst>
              <a:path h="1374382" w="2992898">
                <a:moveTo>
                  <a:pt x="0" y="0"/>
                </a:moveTo>
                <a:lnTo>
                  <a:pt x="2992898" y="0"/>
                </a:lnTo>
                <a:lnTo>
                  <a:pt x="2992898" y="1374382"/>
                </a:lnTo>
                <a:lnTo>
                  <a:pt x="0" y="13743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838897" y="3604828"/>
            <a:ext cx="4333924" cy="6129749"/>
          </a:xfrm>
          <a:custGeom>
            <a:avLst/>
            <a:gdLst/>
            <a:ahLst/>
            <a:cxnLst/>
            <a:rect r="r" b="b" t="t" l="l"/>
            <a:pathLst>
              <a:path h="6129749" w="4333924">
                <a:moveTo>
                  <a:pt x="0" y="0"/>
                </a:moveTo>
                <a:lnTo>
                  <a:pt x="4333924" y="0"/>
                </a:lnTo>
                <a:lnTo>
                  <a:pt x="4333924" y="6129749"/>
                </a:lnTo>
                <a:lnTo>
                  <a:pt x="0" y="612974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3620867" y="1593457"/>
            <a:ext cx="11046265" cy="15083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384"/>
              </a:lnSpc>
            </a:pPr>
            <a:r>
              <a:rPr lang="en-US" b="true" sz="11384">
                <a:solidFill>
                  <a:srgbClr val="000000"/>
                </a:solidFill>
                <a:latin typeface="Red Hat Display Bold"/>
                <a:ea typeface="Red Hat Display Bold"/>
                <a:cs typeface="Red Hat Display Bold"/>
                <a:sym typeface="Red Hat Display Bold"/>
              </a:rPr>
              <a:t>THANK YOU!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6552258" y="5758683"/>
            <a:ext cx="9698412" cy="18937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70"/>
              </a:lnSpc>
              <a:spcBef>
                <a:spcPct val="0"/>
              </a:spcBef>
            </a:pPr>
            <a:r>
              <a:rPr lang="en-US" sz="2692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"KEGAGALAN YANG SEBENARNYA ADALAH KETIKA KITA BERHENTI MENCOBA."</a:t>
            </a:r>
          </a:p>
          <a:p>
            <a:pPr algn="ctr">
              <a:lnSpc>
                <a:spcPts val="3770"/>
              </a:lnSpc>
              <a:spcBef>
                <a:spcPct val="0"/>
              </a:spcBef>
            </a:pPr>
          </a:p>
          <a:p>
            <a:pPr algn="ctr">
              <a:lnSpc>
                <a:spcPts val="3770"/>
              </a:lnSpc>
              <a:spcBef>
                <a:spcPct val="0"/>
              </a:spcBef>
            </a:pPr>
            <a:r>
              <a:rPr lang="en-US" sz="2692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~B.J. HABIBIE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DAHQ_jFvmDU</dc:identifier>
  <dcterms:modified xsi:type="dcterms:W3CDTF">2011-08-01T06:04:30Z</dcterms:modified>
  <cp:revision>1</cp:revision>
  <dc:title>Salinan dari Coding Sms1 Prt 1</dc:title>
</cp:coreProperties>
</file>